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3"/>
  </p:notesMasterIdLst>
  <p:sldIdLst>
    <p:sldId id="256" r:id="rId2"/>
    <p:sldId id="258" r:id="rId3"/>
    <p:sldId id="318" r:id="rId4"/>
    <p:sldId id="319" r:id="rId5"/>
    <p:sldId id="320" r:id="rId6"/>
    <p:sldId id="286" r:id="rId7"/>
    <p:sldId id="321" r:id="rId8"/>
    <p:sldId id="322" r:id="rId9"/>
    <p:sldId id="323" r:id="rId10"/>
    <p:sldId id="324" r:id="rId11"/>
    <p:sldId id="325" r:id="rId12"/>
    <p:sldId id="326" r:id="rId13"/>
    <p:sldId id="327" r:id="rId14"/>
    <p:sldId id="328" r:id="rId15"/>
    <p:sldId id="329" r:id="rId16"/>
    <p:sldId id="330" r:id="rId17"/>
    <p:sldId id="331" r:id="rId18"/>
    <p:sldId id="332" r:id="rId19"/>
    <p:sldId id="333" r:id="rId20"/>
    <p:sldId id="334" r:id="rId21"/>
    <p:sldId id="33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065" autoAdjust="0"/>
  </p:normalViewPr>
  <p:slideViewPr>
    <p:cSldViewPr>
      <p:cViewPr varScale="1">
        <p:scale>
          <a:sx n="82" d="100"/>
          <a:sy n="82" d="100"/>
        </p:scale>
        <p:origin x="-161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5A1C84-0999-4544-9EC5-8852EFC644E3}" type="datetimeFigureOut">
              <a:rPr lang="en-US" smtClean="0"/>
              <a:pPr/>
              <a:t>02/07/12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7F3135-E9EB-4B09-9F56-DA11EB9B5EE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Lutheran_Church_-_Missouri_Synod"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en.wikipedia.org/wiki/Christian_theology" TargetMode="Externa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was the first President of the </a:t>
            </a:r>
            <a:r>
              <a:rPr lang="en-US" sz="1200" b="0" i="0" u="none" strike="noStrike" kern="1200" dirty="0" smtClean="0">
                <a:solidFill>
                  <a:schemeClr val="tx1"/>
                </a:solidFill>
                <a:latin typeface="+mn-lt"/>
                <a:ea typeface="+mn-ea"/>
                <a:cs typeface="+mn-cs"/>
                <a:hlinkClick r:id="rId3" tooltip="Lutheran Church - Missouri Synod"/>
              </a:rPr>
              <a:t>Lutheran Church - Missouri Synod</a:t>
            </a:r>
            <a:r>
              <a:rPr lang="en-US" sz="1200" b="0" i="0" kern="1200" dirty="0" smtClean="0">
                <a:solidFill>
                  <a:schemeClr val="tx1"/>
                </a:solidFill>
                <a:latin typeface="+mn-lt"/>
                <a:ea typeface="+mn-ea"/>
                <a:cs typeface="+mn-cs"/>
              </a:rPr>
              <a:t> and its most influential </a:t>
            </a:r>
            <a:r>
              <a:rPr lang="en-US" sz="1200" b="0" i="0" u="none" strike="noStrike" kern="1200" dirty="0" smtClean="0">
                <a:solidFill>
                  <a:schemeClr val="tx1"/>
                </a:solidFill>
                <a:latin typeface="+mn-lt"/>
                <a:ea typeface="+mn-ea"/>
                <a:cs typeface="+mn-cs"/>
                <a:hlinkClick r:id="rId4" tooltip="Christian theology"/>
              </a:rPr>
              <a:t>theologian</a:t>
            </a:r>
            <a:r>
              <a:rPr lang="en-US" sz="1200" b="0" i="0" kern="120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4A42ABA-8554-4B98-8331-1C74EEBAE7AC}" type="datetime1">
              <a:rPr lang="en-US" smtClean="0"/>
              <a:pPr/>
              <a:t>02/07/12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5EF05A6-58C6-4900-AE51-7F5642C4771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F6FBBB-C30C-4121-B036-D8E6DA918D7B}" type="datetime1">
              <a:rPr lang="en-US" smtClean="0"/>
              <a:pPr/>
              <a:t>02/07/12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68DDBB-FA7E-47D7-A218-DFF7B409E715}" type="datetime1">
              <a:rPr lang="en-US" smtClean="0"/>
              <a:pPr/>
              <a:t>02/07/12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62AA055-711B-4052-B771-A6C6685D01B8}" type="datetime1">
              <a:rPr lang="en-US" smtClean="0"/>
              <a:pPr/>
              <a:t>02/07/12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531AAF1-158F-44B7-85B4-561E2EDBF88C}" type="datetime1">
              <a:rPr lang="en-US" smtClean="0"/>
              <a:pPr/>
              <a:t>02/07/12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8CB94C8-8C27-4B84-8955-50748EBAAEBE}" type="datetime1">
              <a:rPr lang="en-US" smtClean="0"/>
              <a:pPr/>
              <a:t>02/07/12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763DFDA-0694-4968-8B48-6C321019BB15}" type="datetime1">
              <a:rPr lang="en-US" smtClean="0"/>
              <a:pPr/>
              <a:t>02/07/12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726AAA2-1413-40A7-B579-FF79832E8076}" type="datetime1">
              <a:rPr lang="en-US" smtClean="0"/>
              <a:pPr/>
              <a:t>02/07/12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1DCDF90-C428-454F-A400-5E2041BBB5D4}" type="datetime1">
              <a:rPr lang="en-US" smtClean="0"/>
              <a:pPr/>
              <a:t>02/07/12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BB90C14-0E83-4E0B-81C4-1DAD9F6BE710}" type="datetime1">
              <a:rPr lang="en-US" smtClean="0"/>
              <a:pPr/>
              <a:t>02/07/12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BD0A519-1E57-4382-9DFB-5E440AAF8225}" type="datetime1">
              <a:rPr lang="en-US" smtClean="0"/>
              <a:pPr/>
              <a:t>02/07/12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5EF05A6-58C6-4900-AE51-7F5642C4771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03ABCD3-76D1-4A74-9960-52665CFCEF31}" type="datetime1">
              <a:rPr lang="en-US" smtClean="0"/>
              <a:pPr/>
              <a:t>02/07/12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5EF05A6-58C6-4900-AE51-7F5642C477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6600" y="304800"/>
            <a:ext cx="5334000" cy="1600200"/>
          </a:xfrm>
        </p:spPr>
        <p:txBody>
          <a:bodyPr anchor="t" anchorCtr="0">
            <a:normAutofit/>
          </a:bodyPr>
          <a:lstStyle/>
          <a:p>
            <a:r>
              <a:rPr lang="en-US" sz="2400" dirty="0" smtClean="0"/>
              <a:t>The Proper Distinction Between </a:t>
            </a:r>
            <a:r>
              <a:rPr lang="en-US" dirty="0" smtClean="0"/>
              <a:t>Law and Gospel </a:t>
            </a:r>
            <a:br>
              <a:rPr lang="en-US" dirty="0" smtClean="0"/>
            </a:br>
            <a:r>
              <a:rPr lang="en-US" sz="2400" dirty="0" smtClean="0"/>
              <a:t>by CFW Walther</a:t>
            </a:r>
            <a:endParaRPr lang="en-US" dirty="0"/>
          </a:p>
        </p:txBody>
      </p:sp>
      <p:sp>
        <p:nvSpPr>
          <p:cNvPr id="3" name="Subtitle 2"/>
          <p:cNvSpPr>
            <a:spLocks noGrp="1"/>
          </p:cNvSpPr>
          <p:nvPr>
            <p:ph type="subTitle" idx="1"/>
          </p:nvPr>
        </p:nvSpPr>
        <p:spPr>
          <a:xfrm>
            <a:off x="3048000" y="2590800"/>
            <a:ext cx="5791200" cy="1828800"/>
          </a:xfrm>
        </p:spPr>
        <p:txBody>
          <a:bodyPr>
            <a:noAutofit/>
          </a:bodyPr>
          <a:lstStyle/>
          <a:p>
            <a:pPr algn="ctr"/>
            <a:r>
              <a:rPr lang="en-US" sz="6000" b="1" dirty="0" smtClean="0">
                <a:latin typeface="Colonna MT" pitchFamily="82" charset="0"/>
              </a:rPr>
              <a:t>~ The </a:t>
            </a:r>
            <a:r>
              <a:rPr lang="en-US" sz="6000" b="1" dirty="0" smtClean="0">
                <a:latin typeface="Colonna MT" pitchFamily="82" charset="0"/>
              </a:rPr>
              <a:t>Tenth </a:t>
            </a:r>
            <a:r>
              <a:rPr lang="en-US" sz="6000" b="1" dirty="0" smtClean="0">
                <a:latin typeface="Colonna MT" pitchFamily="82" charset="0"/>
              </a:rPr>
              <a:t>~</a:t>
            </a:r>
          </a:p>
          <a:p>
            <a:pPr algn="ctr"/>
            <a:r>
              <a:rPr lang="en-US" sz="6000" b="1" dirty="0" smtClean="0">
                <a:latin typeface="Colonna MT" pitchFamily="82" charset="0"/>
              </a:rPr>
              <a:t>Evening Lecture</a:t>
            </a:r>
            <a:endParaRPr lang="en-US" sz="6000" b="1" dirty="0">
              <a:latin typeface="Colonna MT" pitchFamily="82" charset="0"/>
            </a:endParaRPr>
          </a:p>
        </p:txBody>
      </p:sp>
      <p:pic>
        <p:nvPicPr>
          <p:cNvPr id="26626" name="Picture 2" descr="http://t3.gstatic.com/images?q=tbn:ANd9GcRF32i1MzlFIalMEm7lqy85sTJUhmj7xdW_KSybDQftb4Z34pYPSg"/>
          <p:cNvPicPr>
            <a:picLocks noChangeAspect="1" noChangeArrowheads="1"/>
          </p:cNvPicPr>
          <p:nvPr/>
        </p:nvPicPr>
        <p:blipFill>
          <a:blip r:embed="rId3" cstate="print"/>
          <a:srcRect/>
          <a:stretch>
            <a:fillRect/>
          </a:stretch>
        </p:blipFill>
        <p:spPr bwMode="auto">
          <a:xfrm>
            <a:off x="228600" y="228600"/>
            <a:ext cx="2590800" cy="33667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lnSpcReduction="10000"/>
          </a:bodyPr>
          <a:lstStyle/>
          <a:p>
            <a:r>
              <a:rPr lang="en-US" dirty="0" smtClean="0"/>
              <a:t>“</a:t>
            </a:r>
            <a:r>
              <a:rPr lang="en-US" i="1" dirty="0" smtClean="0"/>
              <a:t>Think not that I am come to destroy the Law or the prophets; I am not come to destroy, but to fulfil</a:t>
            </a:r>
            <a:r>
              <a:rPr lang="en-US" i="1" dirty="0" smtClean="0"/>
              <a:t>.</a:t>
            </a:r>
            <a:r>
              <a:rPr lang="en-US" dirty="0" smtClean="0"/>
              <a:t>”</a:t>
            </a:r>
          </a:p>
          <a:p>
            <a:r>
              <a:rPr lang="en-US" i="1" dirty="0" smtClean="0"/>
              <a:t>“For </a:t>
            </a:r>
            <a:r>
              <a:rPr lang="en-US" i="1" dirty="0" smtClean="0"/>
              <a:t>verily I say unto you, Till heaven and earth pass, one jot or one tittle shall in no wise pass from the Law till all be fulfilled</a:t>
            </a:r>
            <a:r>
              <a:rPr lang="en-US" i="1" dirty="0" smtClean="0"/>
              <a:t>.”</a:t>
            </a:r>
          </a:p>
          <a:p>
            <a:r>
              <a:rPr lang="en-US" dirty="0" smtClean="0"/>
              <a:t>People cannot fulfill the Law – period! Only Jesus can do and has done that!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7. </a:t>
            </a:r>
            <a:r>
              <a:rPr lang="en-US" sz="2800" dirty="0" smtClean="0"/>
              <a:t>Did Jesus come to destroy the Law? What did He say in Matthew 5:17-19? (pg 80)</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a </a:t>
            </a:r>
            <a:r>
              <a:rPr lang="en-US" i="1" dirty="0" smtClean="0"/>
              <a:t>damnable</a:t>
            </a:r>
            <a:r>
              <a:rPr lang="en-US" dirty="0" smtClean="0"/>
              <a:t> doctrine; for that is a shameful corruption of the Law. God never spoke like that from Sinai.</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8. </a:t>
            </a:r>
            <a:r>
              <a:rPr lang="en-US" sz="2800" dirty="0" smtClean="0"/>
              <a:t>Many church leaders say, “Try your best to serve God; be sincere and the Lord will accept you.” What kind of doctrine does Walther call that? </a:t>
            </a:r>
            <a:r>
              <a:rPr lang="en-US" sz="2800" dirty="0" smtClean="0"/>
              <a:t>(pg )</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Even if you were to quit your habitual cursing, swearing, and the like, that would not make you Christians. You might go to perdition for all that. God is concerned about </a:t>
            </a:r>
            <a:r>
              <a:rPr lang="en-US" i="1" dirty="0" smtClean="0"/>
              <a:t>the attitude of your heart</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9. </a:t>
            </a:r>
            <a:r>
              <a:rPr lang="en-US" sz="2800" dirty="0" smtClean="0"/>
              <a:t>Using the Law merely to stop sinful </a:t>
            </a:r>
            <a:r>
              <a:rPr lang="en-US" sz="2800" i="1" dirty="0" smtClean="0"/>
              <a:t>actions  </a:t>
            </a:r>
            <a:r>
              <a:rPr lang="en-US" sz="2800" dirty="0" smtClean="0"/>
              <a:t>isn’t enough. For what is God most concerned about?</a:t>
            </a:r>
            <a:r>
              <a:rPr lang="en-US" sz="2800" dirty="0" smtClean="0"/>
              <a:t> </a:t>
            </a:r>
            <a:r>
              <a:rPr lang="en-US" sz="2800" dirty="0" smtClean="0"/>
              <a:t>(pg </a:t>
            </a:r>
            <a:r>
              <a:rPr lang="en-US" sz="2800" dirty="0" smtClean="0"/>
              <a:t>81 middle)</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i="1" dirty="0" smtClean="0"/>
              <a:t>A sharp knife!</a:t>
            </a:r>
          </a:p>
          <a:p>
            <a:r>
              <a:rPr lang="en-US" dirty="0" smtClean="0"/>
              <a:t>“Y</a:t>
            </a:r>
            <a:r>
              <a:rPr lang="en-US" dirty="0" smtClean="0"/>
              <a:t>ou </a:t>
            </a:r>
            <a:r>
              <a:rPr lang="en-US" dirty="0" smtClean="0"/>
              <a:t>will be handling a sharp knife that cuts into the life of </a:t>
            </a:r>
            <a:r>
              <a:rPr lang="en-US" dirty="0" smtClean="0"/>
              <a:t>people</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10.  </a:t>
            </a:r>
            <a:r>
              <a:rPr lang="en-US" sz="2800" dirty="0" smtClean="0"/>
              <a:t>When the Law is preached effectively, it is like what kind of tool? (pg 81)</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i="1" dirty="0" smtClean="0"/>
              <a:t>By the Law is the knowledge of sin.</a:t>
            </a:r>
            <a:r>
              <a:rPr lang="en-US" dirty="0" smtClean="0"/>
              <a:t> </a:t>
            </a:r>
            <a:endParaRPr lang="en-US" dirty="0" smtClean="0"/>
          </a:p>
          <a:p>
            <a:r>
              <a:rPr lang="en-US" dirty="0" smtClean="0"/>
              <a:t>“</a:t>
            </a:r>
            <a:r>
              <a:rPr lang="en-US" dirty="0" smtClean="0"/>
              <a:t>God does not tell you to preach the Law in order thereby to make men godly. The Law </a:t>
            </a:r>
            <a:r>
              <a:rPr lang="en-US" i="1" dirty="0" smtClean="0"/>
              <a:t>makes no one </a:t>
            </a:r>
            <a:r>
              <a:rPr lang="en-US" i="1" dirty="0" smtClean="0"/>
              <a:t>godly</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11. </a:t>
            </a:r>
            <a:r>
              <a:rPr lang="en-US" sz="2800" dirty="0" smtClean="0"/>
              <a:t>According to Romans 3:20 what is the Law for? What is it </a:t>
            </a:r>
            <a:r>
              <a:rPr lang="en-US" sz="2800" i="1" dirty="0" smtClean="0"/>
              <a:t>not  </a:t>
            </a:r>
            <a:r>
              <a:rPr lang="en-US" sz="2800" dirty="0" smtClean="0"/>
              <a:t>for? </a:t>
            </a:r>
            <a:r>
              <a:rPr lang="en-US" sz="2800" dirty="0" smtClean="0"/>
              <a:t>(pg </a:t>
            </a:r>
            <a:r>
              <a:rPr lang="en-US" sz="2800" dirty="0" smtClean="0"/>
              <a:t>81)</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a:t>
            </a:r>
            <a:r>
              <a:rPr lang="en-US" dirty="0" smtClean="0"/>
              <a:t>he </a:t>
            </a:r>
            <a:r>
              <a:rPr lang="en-US" dirty="0" smtClean="0"/>
              <a:t>person who is feeling </a:t>
            </a:r>
            <a:r>
              <a:rPr lang="en-US" dirty="0" smtClean="0"/>
              <a:t>[the Law’s] </a:t>
            </a:r>
            <a:r>
              <a:rPr lang="en-US" dirty="0" smtClean="0"/>
              <a:t>power </a:t>
            </a:r>
            <a:r>
              <a:rPr lang="en-US" i="1" dirty="0" smtClean="0"/>
              <a:t>begins to fume and rage </a:t>
            </a:r>
            <a:r>
              <a:rPr lang="en-US" dirty="0" smtClean="0"/>
              <a:t>against God. He </a:t>
            </a:r>
            <a:r>
              <a:rPr lang="en-US" i="1" dirty="0" smtClean="0"/>
              <a:t>hates the preacher </a:t>
            </a:r>
            <a:r>
              <a:rPr lang="en-US" dirty="0" smtClean="0"/>
              <a:t>who has shouted the Law into his </a:t>
            </a:r>
            <a:r>
              <a:rPr lang="en-US" dirty="0" smtClean="0"/>
              <a:t>heart!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12. </a:t>
            </a:r>
            <a:r>
              <a:rPr lang="en-US" sz="2800" dirty="0" smtClean="0"/>
              <a:t>How do people often react to the preaching of the Law (and preachers of the Law)? </a:t>
            </a:r>
            <a:r>
              <a:rPr lang="en-US" sz="2800" dirty="0" smtClean="0"/>
              <a:t>(pg </a:t>
            </a:r>
            <a:r>
              <a:rPr lang="en-US" sz="2800" dirty="0" smtClean="0"/>
              <a:t>82)</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Nothing!</a:t>
            </a:r>
          </a:p>
          <a:p>
            <a:r>
              <a:rPr lang="en-US" dirty="0" smtClean="0"/>
              <a:t>“…</a:t>
            </a:r>
            <a:r>
              <a:rPr lang="en-US" dirty="0" smtClean="0"/>
              <a:t>thunder </a:t>
            </a:r>
            <a:r>
              <a:rPr lang="en-US" dirty="0" smtClean="0"/>
              <a:t>and </a:t>
            </a:r>
            <a:r>
              <a:rPr lang="en-US" dirty="0" smtClean="0"/>
              <a:t>lightning…a </a:t>
            </a:r>
            <a:r>
              <a:rPr lang="en-US" dirty="0" smtClean="0"/>
              <a:t>terrible </a:t>
            </a:r>
            <a:r>
              <a:rPr lang="en-US" dirty="0" smtClean="0"/>
              <a:t>tempest…earthquake…flames </a:t>
            </a:r>
            <a:r>
              <a:rPr lang="en-US" dirty="0" smtClean="0"/>
              <a:t>of </a:t>
            </a:r>
            <a:r>
              <a:rPr lang="en-US" dirty="0" smtClean="0"/>
              <a:t>fire…a loud trumpet … </a:t>
            </a:r>
            <a:r>
              <a:rPr lang="en-US" dirty="0" smtClean="0"/>
              <a:t>But the climax of this terrible phenomenon came when the people heard the voice of Jehovah reciting to them the Ten </a:t>
            </a:r>
            <a:r>
              <a:rPr lang="en-US" dirty="0" smtClean="0"/>
              <a:t>Commandments </a:t>
            </a:r>
            <a:r>
              <a:rPr lang="en-US" dirty="0" smtClean="0"/>
              <a:t>with their regular refrain of Thou shalt! Thou shalt! Thou shalt!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13. </a:t>
            </a:r>
            <a:r>
              <a:rPr lang="en-US" sz="2800" dirty="0" smtClean="0"/>
              <a:t>What was pleasant about the giving of the Law on Mount Sinai? </a:t>
            </a:r>
            <a:r>
              <a:rPr lang="en-US" sz="2800" dirty="0" smtClean="0"/>
              <a:t>(pg </a:t>
            </a:r>
            <a:r>
              <a:rPr lang="en-US" sz="2800" dirty="0" smtClean="0"/>
              <a:t>82)</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i="1" dirty="0" smtClean="0"/>
              <a:t>To prepare the ground for the Gospel!</a:t>
            </a:r>
          </a:p>
          <a:p>
            <a:r>
              <a:rPr lang="en-US" dirty="0" smtClean="0"/>
              <a:t>“</a:t>
            </a:r>
            <a:r>
              <a:rPr lang="en-US" dirty="0" smtClean="0"/>
              <a:t>P</a:t>
            </a:r>
            <a:r>
              <a:rPr lang="en-US" dirty="0" smtClean="0"/>
              <a:t>resently </a:t>
            </a:r>
            <a:r>
              <a:rPr lang="en-US" dirty="0" smtClean="0"/>
              <a:t>the preacher, with shining eyes, passes over to the Gospel, and then the hearts of the people are cheered. They see the object of the preacher’s preceding remarks: he wanted to make them see how awfully contaminated with sins they were and how sorely they needed the Gospel.</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14. </a:t>
            </a:r>
            <a:r>
              <a:rPr lang="en-US" sz="2800" dirty="0" smtClean="0"/>
              <a:t> Every preacher – and every Christian! – must present the Law in all it’s sternness and terror. But what is the </a:t>
            </a:r>
            <a:r>
              <a:rPr lang="en-US" sz="2800" i="1" dirty="0" smtClean="0"/>
              <a:t>object  </a:t>
            </a:r>
            <a:r>
              <a:rPr lang="en-US" sz="2800" dirty="0" smtClean="0"/>
              <a:t>of that presentation? </a:t>
            </a:r>
            <a:r>
              <a:rPr lang="en-US" sz="2800" dirty="0" smtClean="0"/>
              <a:t>(pg </a:t>
            </a:r>
            <a:r>
              <a:rPr lang="en-US" sz="2800" dirty="0" smtClean="0"/>
              <a:t>83)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i="1" dirty="0" smtClean="0"/>
              <a:t>Yes!</a:t>
            </a:r>
          </a:p>
          <a:p>
            <a:r>
              <a:rPr lang="en-US" dirty="0" smtClean="0"/>
              <a:t>“</a:t>
            </a:r>
            <a:r>
              <a:rPr lang="en-US" dirty="0" smtClean="0"/>
              <a:t>The reason why so many imagine that they can pass for really good Christians is because their parents reared them to be self-righteous Pharisees; they never made them aware of the fact that they are poor, miserable sinners.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15. </a:t>
            </a:r>
            <a:r>
              <a:rPr lang="en-US" sz="2800" dirty="0" smtClean="0"/>
              <a:t>Do even children need to hear the unmingled Law? </a:t>
            </a:r>
            <a:r>
              <a:rPr lang="en-US" sz="2800" dirty="0" smtClean="0"/>
              <a:t>(pg </a:t>
            </a:r>
            <a:r>
              <a:rPr lang="en-US" sz="2800" dirty="0" smtClean="0"/>
              <a:t>83)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That we are only accountable before God for </a:t>
            </a:r>
            <a:r>
              <a:rPr lang="en-US" i="1" dirty="0" smtClean="0"/>
              <a:t>outward sins</a:t>
            </a:r>
            <a:r>
              <a:rPr lang="en-US" dirty="0" smtClean="0"/>
              <a:t>, not sins of the heart. </a:t>
            </a:r>
            <a:r>
              <a:rPr lang="en-US" dirty="0" smtClean="0"/>
              <a:t>E.g., that the act of adultery is a sin, but that lust is not.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16. </a:t>
            </a:r>
            <a:r>
              <a:rPr lang="en-US" sz="2800" dirty="0" smtClean="0"/>
              <a:t>What </a:t>
            </a:r>
            <a:r>
              <a:rPr lang="en-US" sz="2800" dirty="0" smtClean="0"/>
              <a:t>was one dreadful error of the Pharisees that is still held by the Roman Catholic Church today?</a:t>
            </a:r>
            <a:r>
              <a:rPr lang="en-US" sz="2800" dirty="0" smtClean="0"/>
              <a:t> </a:t>
            </a:r>
            <a:r>
              <a:rPr lang="en-US" sz="2800" dirty="0" smtClean="0"/>
              <a:t>(pg </a:t>
            </a:r>
            <a:r>
              <a:rPr lang="en-US" sz="2800" dirty="0" smtClean="0"/>
              <a:t>83 middle)</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5334000" cy="4525963"/>
          </a:xfrm>
        </p:spPr>
        <p:txBody>
          <a:bodyPr>
            <a:normAutofit fontScale="92500" lnSpcReduction="20000"/>
          </a:bodyPr>
          <a:lstStyle/>
          <a:p>
            <a:r>
              <a:rPr lang="en-US" dirty="0" smtClean="0"/>
              <a:t>Thesis V said that the most easily recognized confounding of Law and Gospel is when Christ is viewed as a new _________.</a:t>
            </a:r>
          </a:p>
          <a:p>
            <a:r>
              <a:rPr lang="en-US" dirty="0" smtClean="0"/>
              <a:t>What does the word “Gospel” mean literally?</a:t>
            </a:r>
          </a:p>
          <a:p>
            <a:r>
              <a:rPr lang="en-US" dirty="0" smtClean="0"/>
              <a:t>Why would that be inappropriate if Christ came merely as a moralizing example?</a:t>
            </a:r>
          </a:p>
          <a:p>
            <a:r>
              <a:rPr lang="en-US" dirty="0" smtClean="0"/>
              <a:t>“Jesus did not come to </a:t>
            </a:r>
            <a:r>
              <a:rPr lang="en-US" i="1" dirty="0" smtClean="0"/>
              <a:t>show </a:t>
            </a:r>
            <a:r>
              <a:rPr lang="en-US" dirty="0" smtClean="0"/>
              <a:t>us the way to heaven. He came to _________________________.”</a:t>
            </a:r>
            <a:endParaRPr lang="en-US" dirty="0"/>
          </a:p>
        </p:txBody>
      </p:sp>
      <p:sp>
        <p:nvSpPr>
          <p:cNvPr id="3" name="Title 2"/>
          <p:cNvSpPr>
            <a:spLocks noGrp="1"/>
          </p:cNvSpPr>
          <p:nvPr>
            <p:ph type="title"/>
          </p:nvPr>
        </p:nvSpPr>
        <p:spPr/>
        <p:txBody>
          <a:bodyPr/>
          <a:lstStyle/>
          <a:p>
            <a:r>
              <a:rPr lang="en-US" dirty="0" smtClean="0"/>
              <a:t>Review: </a:t>
            </a:r>
            <a:endParaRPr lang="en-US" dirty="0"/>
          </a:p>
        </p:txBody>
      </p:sp>
      <p:pic>
        <p:nvPicPr>
          <p:cNvPr id="5" name="Picture 4" descr="Walther_cfw_young (1).png"/>
          <p:cNvPicPr>
            <a:picLocks noChangeAspect="1"/>
          </p:cNvPicPr>
          <p:nvPr/>
        </p:nvPicPr>
        <p:blipFill>
          <a:blip r:embed="rId3" cstate="print"/>
          <a:stretch>
            <a:fillRect/>
          </a:stretch>
        </p:blipFill>
        <p:spPr>
          <a:xfrm>
            <a:off x="6019800" y="1371600"/>
            <a:ext cx="2794637" cy="3810868"/>
          </a:xfrm>
          <a:prstGeom prst="rect">
            <a:avLst/>
          </a:prstGeom>
        </p:spPr>
      </p:pic>
      <p:sp>
        <p:nvSpPr>
          <p:cNvPr id="6" name="Slide Number Placeholder 5"/>
          <p:cNvSpPr>
            <a:spLocks noGrp="1"/>
          </p:cNvSpPr>
          <p:nvPr>
            <p:ph type="sldNum" sz="quarter" idx="12"/>
          </p:nvPr>
        </p:nvSpPr>
        <p:spPr/>
        <p:txBody>
          <a:bodyPr/>
          <a:lstStyle/>
          <a:p>
            <a:fld id="{85EF05A6-58C6-4900-AE51-7F5642C47714}" type="slidenum">
              <a:rPr lang="en-US" smtClean="0"/>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they argued their ceremonial purity and sanctity to the point of refusing to enter the governor’s palace and forcing Pilate against his will to kill Jesus</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17. </a:t>
            </a:r>
            <a:r>
              <a:rPr lang="en-US" sz="2800" dirty="0" smtClean="0"/>
              <a:t>How did the Jewish leaders accomplish Jesus’ murder while keeping up the pretense that they were innocent of His blood?</a:t>
            </a:r>
            <a:r>
              <a:rPr lang="en-US" sz="2800" dirty="0" smtClean="0"/>
              <a:t> </a:t>
            </a:r>
            <a:r>
              <a:rPr lang="en-US" sz="2800" dirty="0" smtClean="0"/>
              <a:t>(pg </a:t>
            </a:r>
            <a:r>
              <a:rPr lang="en-US" sz="2800" dirty="0" smtClean="0"/>
              <a:t>84)</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92500" lnSpcReduction="20000"/>
          </a:bodyPr>
          <a:lstStyle/>
          <a:p>
            <a:r>
              <a:rPr lang="en-US" dirty="0" smtClean="0"/>
              <a:t>Luther: “They claim that </a:t>
            </a:r>
            <a:r>
              <a:rPr lang="en-US" dirty="0" smtClean="0"/>
              <a:t>not all that Christ had taught was of the nature of a command and a necessary requisite [for discipleship], but some of His teachings were meant as </a:t>
            </a:r>
            <a:r>
              <a:rPr lang="en-US" i="1" dirty="0" smtClean="0"/>
              <a:t>a good counsel,</a:t>
            </a:r>
            <a:r>
              <a:rPr lang="en-US" dirty="0" smtClean="0"/>
              <a:t> the following of which was left to everybody’s discretion. </a:t>
            </a:r>
            <a:r>
              <a:rPr lang="en-US" dirty="0" smtClean="0"/>
              <a:t>”</a:t>
            </a:r>
          </a:p>
          <a:p>
            <a:r>
              <a:rPr lang="en-US" dirty="0" smtClean="0"/>
              <a:t>“</a:t>
            </a:r>
            <a:r>
              <a:rPr lang="en-US" dirty="0" smtClean="0"/>
              <a:t>If the question is how to get to heaven, you have to keep the Law. But if your object is to climb to a high place in heaven, you must carry out these counsels</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18. </a:t>
            </a:r>
            <a:r>
              <a:rPr lang="en-US" sz="2800" dirty="0" smtClean="0"/>
              <a:t>How does the Roman Catholic Church act similarly with their doctrine of “good counsels”? </a:t>
            </a:r>
            <a:r>
              <a:rPr lang="en-US" sz="2800" dirty="0" smtClean="0"/>
              <a:t>(pg </a:t>
            </a:r>
            <a:r>
              <a:rPr lang="en-US" sz="2800" dirty="0" smtClean="0"/>
              <a:t>85-86)</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85000" lnSpcReduction="20000"/>
          </a:bodyPr>
          <a:lstStyle/>
          <a:p>
            <a:pPr fontAlgn="base"/>
            <a:r>
              <a:rPr lang="en-US" dirty="0" smtClean="0"/>
              <a:t>“…T</a:t>
            </a:r>
            <a:r>
              <a:rPr lang="en-US" dirty="0" smtClean="0"/>
              <a:t>hey </a:t>
            </a:r>
            <a:r>
              <a:rPr lang="en-US" dirty="0" smtClean="0"/>
              <a:t>were lost </a:t>
            </a:r>
            <a:r>
              <a:rPr lang="en-US" dirty="0" smtClean="0"/>
              <a:t>forever. Why </a:t>
            </a:r>
            <a:r>
              <a:rPr lang="en-US" dirty="0" smtClean="0"/>
              <a:t>was this? They were not in </a:t>
            </a:r>
            <a:r>
              <a:rPr lang="en-US" dirty="0" smtClean="0"/>
              <a:t>earnest.”</a:t>
            </a:r>
          </a:p>
          <a:p>
            <a:pPr fontAlgn="base"/>
            <a:r>
              <a:rPr lang="en-US" dirty="0" smtClean="0"/>
              <a:t> “True</a:t>
            </a:r>
            <a:r>
              <a:rPr lang="en-US" dirty="0" smtClean="0"/>
              <a:t>, God is so patient, kind, and gracious as to forgive Christians their sins of weakness and frailties daily and richly. But He does this only to those who are really in </a:t>
            </a:r>
            <a:r>
              <a:rPr lang="en-US" dirty="0" smtClean="0"/>
              <a:t>earnest.</a:t>
            </a:r>
            <a:r>
              <a:rPr lang="en-US" dirty="0" smtClean="0"/>
              <a:t>”</a:t>
            </a:r>
          </a:p>
          <a:p>
            <a:pPr fontAlgn="base"/>
            <a:r>
              <a:rPr lang="en-US" dirty="0" smtClean="0"/>
              <a:t>Makes it sound like salvation is dependant not on God’s grace, but how earnest we are!</a:t>
            </a:r>
          </a:p>
          <a:p>
            <a:pPr fontAlgn="base"/>
            <a:r>
              <a:rPr lang="en-US" i="1" dirty="0" smtClean="0"/>
              <a:t>Isaiah 42:3 A bruised reed He will not break, And smoking flax He will not quench; He will bring forth justice for truth</a:t>
            </a:r>
            <a:r>
              <a:rPr lang="en-US" i="1"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Autofit/>
          </a:bodyPr>
          <a:lstStyle/>
          <a:p>
            <a:r>
              <a:rPr lang="en-US" sz="2000" dirty="0" smtClean="0"/>
              <a:t>1. </a:t>
            </a:r>
            <a:r>
              <a:rPr lang="en-US" sz="2000" dirty="0" smtClean="0"/>
              <a:t>Walther had his flaws. He sometimes spoke in ways that were open to easy misinterpretation. We should also remember that he did not write “Law and Gospel” himself – his lectures were taken down by students. What statements on page 77 could easily be misinterpreted?</a:t>
            </a:r>
            <a:endParaRPr lang="en-US" sz="20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20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92500" lnSpcReduction="10000"/>
          </a:bodyPr>
          <a:lstStyle/>
          <a:p>
            <a:r>
              <a:rPr lang="en-US" dirty="0" smtClean="0"/>
              <a:t>“A</a:t>
            </a:r>
            <a:r>
              <a:rPr lang="en-US" dirty="0" smtClean="0"/>
              <a:t> </a:t>
            </a:r>
            <a:r>
              <a:rPr lang="en-US" dirty="0" smtClean="0"/>
              <a:t>situation similar to this obtains when a person resolves to become a servant of Christ, </a:t>
            </a:r>
            <a:r>
              <a:rPr lang="en-US" i="1" dirty="0" smtClean="0"/>
              <a:t>a minister of the </a:t>
            </a:r>
            <a:r>
              <a:rPr lang="en-US" i="1" dirty="0" smtClean="0"/>
              <a:t>Church</a:t>
            </a:r>
            <a:r>
              <a:rPr lang="en-US" dirty="0" smtClean="0"/>
              <a:t>.</a:t>
            </a:r>
            <a:r>
              <a:rPr lang="en-US" dirty="0" smtClean="0"/>
              <a:t>”</a:t>
            </a:r>
          </a:p>
          <a:p>
            <a:r>
              <a:rPr lang="en-US" dirty="0" smtClean="0"/>
              <a:t>A pastor should say, “My </a:t>
            </a:r>
            <a:r>
              <a:rPr lang="en-US" dirty="0" smtClean="0"/>
              <a:t>dear Lord Jesus, Thou art mine; therefore, I wish to be Thine. All that I possess, my body and my soul, my strength and my gifts, and all that I do, my entire life, shall be consecrated to </a:t>
            </a:r>
            <a:r>
              <a:rPr lang="en-US" dirty="0" smtClean="0"/>
              <a:t>Thee.”</a:t>
            </a:r>
          </a:p>
          <a:p>
            <a:r>
              <a:rPr lang="en-US" i="1" dirty="0" smtClean="0"/>
              <a:t>Tall order!</a:t>
            </a: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2. </a:t>
            </a:r>
            <a:r>
              <a:rPr lang="en-US" sz="2800" dirty="0" smtClean="0"/>
              <a:t>Every Christian should be ‘in earnest’ about his faith. </a:t>
            </a:r>
            <a:r>
              <a:rPr lang="en-US" sz="2800" dirty="0" smtClean="0"/>
              <a:t>But who especially?</a:t>
            </a:r>
            <a:r>
              <a:rPr lang="en-US" sz="2800" dirty="0" smtClean="0"/>
              <a:t> </a:t>
            </a:r>
            <a:r>
              <a:rPr lang="en-US" sz="2800" dirty="0" smtClean="0"/>
              <a:t>(pg </a:t>
            </a:r>
            <a:r>
              <a:rPr lang="en-US" sz="2800" dirty="0" smtClean="0"/>
              <a:t>77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to proclaim to a world of sinners both Law and </a:t>
            </a:r>
            <a:r>
              <a:rPr lang="en-US" dirty="0" smtClean="0"/>
              <a:t>Gospel.</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3. </a:t>
            </a:r>
            <a:r>
              <a:rPr lang="en-US" sz="2800" dirty="0" smtClean="0"/>
              <a:t>What is the pastor’s </a:t>
            </a:r>
            <a:r>
              <a:rPr lang="en-US" sz="2800" i="1" dirty="0" smtClean="0"/>
              <a:t>chief task?</a:t>
            </a:r>
            <a:r>
              <a:rPr lang="en-US" sz="2800" dirty="0" smtClean="0"/>
              <a:t>  (</a:t>
            </a:r>
            <a:r>
              <a:rPr lang="en-US" sz="2800" dirty="0" smtClean="0"/>
              <a:t>pg </a:t>
            </a:r>
            <a:r>
              <a:rPr lang="en-US" sz="2800" dirty="0" smtClean="0"/>
              <a:t>78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200400"/>
          </a:xfr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tileRect r="-100000" b="-100000"/>
          </a:gradFill>
        </p:spPr>
        <p:txBody>
          <a:bodyPr anchor="ctr" anchorCtr="0"/>
          <a:lstStyle/>
          <a:p>
            <a:r>
              <a:rPr lang="en-US" i="1" dirty="0" smtClean="0"/>
              <a:t>In the second place, the Word of God is not rightly divided when the Law is not preached in its full sternness and the Gospel not in its full sweetness, when, on the contrary, Gospel elements are mingled with the Law and Law elements with the Gospel.</a:t>
            </a:r>
            <a:endParaRPr lang="en-US" b="1" dirty="0"/>
          </a:p>
        </p:txBody>
      </p:sp>
      <p:sp>
        <p:nvSpPr>
          <p:cNvPr id="3" name="Title 2"/>
          <p:cNvSpPr>
            <a:spLocks noGrp="1"/>
          </p:cNvSpPr>
          <p:nvPr>
            <p:ph type="title"/>
          </p:nvPr>
        </p:nvSpPr>
        <p:spPr/>
        <p:txBody>
          <a:bodyPr>
            <a:normAutofit fontScale="90000"/>
          </a:bodyPr>
          <a:lstStyle/>
          <a:p>
            <a:pPr algn="ctr"/>
            <a:r>
              <a:rPr lang="en-US" sz="4400" dirty="0" smtClean="0">
                <a:latin typeface="Colonna MT" pitchFamily="82" charset="0"/>
              </a:rPr>
              <a:t/>
            </a:r>
            <a:br>
              <a:rPr lang="en-US" sz="4400" dirty="0" smtClean="0">
                <a:latin typeface="Colonna MT" pitchFamily="82" charset="0"/>
              </a:rPr>
            </a:br>
            <a:r>
              <a:rPr lang="en-US" sz="7300" dirty="0" smtClean="0">
                <a:latin typeface="Colonna MT" pitchFamily="82" charset="0"/>
              </a:rPr>
              <a:t>Thesis </a:t>
            </a:r>
            <a:r>
              <a:rPr lang="en-US" sz="7300" dirty="0" smtClean="0">
                <a:latin typeface="Colonna MT" pitchFamily="82" charset="0"/>
              </a:rPr>
              <a:t>V</a:t>
            </a:r>
            <a:r>
              <a:rPr lang="en-US" sz="7300" dirty="0" smtClean="0">
                <a:latin typeface="Colonna MT" pitchFamily="82" charset="0"/>
              </a:rPr>
              <a:t>I</a:t>
            </a:r>
            <a:r>
              <a:rPr lang="en-US" sz="7300" dirty="0" smtClean="0">
                <a:latin typeface="Colonna MT" pitchFamily="82" charset="0"/>
              </a:rPr>
              <a:t/>
            </a:r>
            <a:br>
              <a:rPr lang="en-US" sz="7300" dirty="0" smtClean="0">
                <a:latin typeface="Colonna MT" pitchFamily="82" charset="0"/>
              </a:rPr>
            </a:br>
            <a:endParaRPr lang="en-US"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Gal. 3, 11, 13: </a:t>
            </a:r>
            <a:r>
              <a:rPr lang="en-US" i="1" dirty="0" smtClean="0"/>
              <a:t>But that no man is justified by the Law in the sight of God, it is evident; for, The just shall live by faith. And the Law is not of faith; but, The man that doeth them shall live in them. </a:t>
            </a:r>
            <a:endParaRPr lang="en-US" i="1" dirty="0" smtClean="0"/>
          </a:p>
          <a:p>
            <a:r>
              <a:rPr lang="en-US" dirty="0" smtClean="0"/>
              <a:t>“…</a:t>
            </a:r>
            <a:r>
              <a:rPr lang="en-US" dirty="0" smtClean="0"/>
              <a:t>it has not a word to say about </a:t>
            </a:r>
            <a:r>
              <a:rPr lang="en-US" i="1" dirty="0" smtClean="0"/>
              <a:t>justifying and saving faith.</a:t>
            </a:r>
            <a:r>
              <a:rPr lang="en-US" i="1"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4. </a:t>
            </a:r>
            <a:r>
              <a:rPr lang="en-US" sz="2800" dirty="0" smtClean="0"/>
              <a:t>According to Romans 4:16, about which subject does the Law have absolutely nothing to say? </a:t>
            </a:r>
            <a:r>
              <a:rPr lang="en-US" sz="2800" dirty="0" smtClean="0"/>
              <a:t>(pg </a:t>
            </a:r>
            <a:r>
              <a:rPr lang="en-US" sz="2800" dirty="0" smtClean="0"/>
              <a:t>79)</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reaching out </a:t>
            </a:r>
            <a:r>
              <a:rPr lang="en-US" i="1" dirty="0" smtClean="0"/>
              <a:t>the </a:t>
            </a:r>
            <a:r>
              <a:rPr lang="en-US" i="1" dirty="0" smtClean="0"/>
              <a:t>hand.</a:t>
            </a:r>
            <a:r>
              <a:rPr lang="en-US" i="1" dirty="0" smtClean="0"/>
              <a:t>”</a:t>
            </a:r>
          </a:p>
          <a:p>
            <a:r>
              <a:rPr lang="en-US" dirty="0" smtClean="0"/>
              <a:t>Nothing is demanded of the person; he is only told: “Stretch out your hand, and you have it.” </a:t>
            </a:r>
            <a:endParaRPr lang="en-US" i="1"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5.  </a:t>
            </a:r>
            <a:r>
              <a:rPr lang="en-US" sz="2800" dirty="0" smtClean="0"/>
              <a:t>Walther says that </a:t>
            </a:r>
            <a:r>
              <a:rPr lang="en-US" sz="2800" i="1" dirty="0" smtClean="0"/>
              <a:t>faith  </a:t>
            </a:r>
            <a:r>
              <a:rPr lang="en-US" sz="2800" dirty="0" smtClean="0"/>
              <a:t>and </a:t>
            </a:r>
            <a:r>
              <a:rPr lang="en-US" sz="2800" i="1" dirty="0" smtClean="0"/>
              <a:t>grace  </a:t>
            </a:r>
            <a:r>
              <a:rPr lang="en-US" sz="2800" dirty="0" smtClean="0"/>
              <a:t>are really just the same thing, because faith is not a good work. It simply like reaching out _________. (pg 79)</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i="1" dirty="0" smtClean="0"/>
              <a:t>nothing pleasant </a:t>
            </a:r>
            <a:r>
              <a:rPr lang="en-US" i="1" dirty="0" smtClean="0"/>
              <a:t>.</a:t>
            </a:r>
            <a:r>
              <a:rPr lang="en-US" i="1" dirty="0" smtClean="0"/>
              <a:t>”</a:t>
            </a:r>
          </a:p>
          <a:p>
            <a:r>
              <a:rPr lang="en-US" dirty="0" smtClean="0"/>
              <a:t>Every sweet ingredient injected into the Law is poison; it renders this heavenly medicine ineffective, neutralizes its operation.</a:t>
            </a: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6.  </a:t>
            </a:r>
            <a:r>
              <a:rPr lang="en-US" sz="2800" dirty="0" smtClean="0"/>
              <a:t>Sweetening the Law won’t work. The Law must be proclaimed so that there remains in it nothing ___________. (pg 80)</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468</TotalTime>
  <Words>1359</Words>
  <Application>Microsoft Office PowerPoint</Application>
  <PresentationFormat>On-screen Show (4:3)</PresentationFormat>
  <Paragraphs>103</Paragraphs>
  <Slides>21</Slides>
  <Notes>20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The Proper Distinction Between Law and Gospel  by CFW Walther</vt:lpstr>
      <vt:lpstr>Review: </vt:lpstr>
      <vt:lpstr>1. Walther had his flaws. He sometimes spoke in ways that were open to easy misinterpretation. We should also remember that he did not write “Law and Gospel” himself – his lectures were taken down by students. What statements on page 77 could easily be misinterpreted?</vt:lpstr>
      <vt:lpstr>2. Every Christian should be ‘in earnest’ about his faith. But who especially? (pg 77 bottom)</vt:lpstr>
      <vt:lpstr>3. What is the pastor’s chief task?  (pg 78 bottom)</vt:lpstr>
      <vt:lpstr> Thesis VI </vt:lpstr>
      <vt:lpstr>4. According to Romans 4:16, about which subject does the Law have absolutely nothing to say? (pg 79)</vt:lpstr>
      <vt:lpstr>5.  Walther says that faith  and grace  are really just the same thing, because faith is not a good work. It simply like reaching out _________. (pg 79)</vt:lpstr>
      <vt:lpstr>6.  Sweetening the Law won’t work. The Law must be proclaimed so that there remains in it nothing ___________. (pg 80)</vt:lpstr>
      <vt:lpstr>7. Did Jesus come to destroy the Law? What did He say in Matthew 5:17-19? (pg 80)</vt:lpstr>
      <vt:lpstr>8. Many church leaders say, “Try your best to serve God; be sincere and the Lord will accept you.” What kind of doctrine does Walther call that? (pg )</vt:lpstr>
      <vt:lpstr>9. Using the Law merely to stop sinful actions  isn’t enough. For what is God most concerned about? (pg 81 middle)</vt:lpstr>
      <vt:lpstr>10.  When the Law is preached effectively, it is like what kind of tool? (pg 81)</vt:lpstr>
      <vt:lpstr>11. According to Romans 3:20 what is the Law for? What is it not  for? (pg 81)</vt:lpstr>
      <vt:lpstr>12. How do people often react to the preaching of the Law (and preachers of the Law)? (pg 82)</vt:lpstr>
      <vt:lpstr>13. What was pleasant about the giving of the Law on Mount Sinai? (pg 82)</vt:lpstr>
      <vt:lpstr>14.  Every preacher – and every Christian! – must present the Law in all it’s sternness and terror. But what is the object  of that presentation? (pg 83)</vt:lpstr>
      <vt:lpstr>15. Do even children need to hear the unmingled Law? (pg 83)</vt:lpstr>
      <vt:lpstr>16. What was one dreadful error of the Pharisees that is still held by the Roman Catholic Church today? (pg 83 middle)</vt:lpstr>
      <vt:lpstr>17. How did the Jewish leaders accomplish Jesus’ murder while keeping up the pretense that they were innocent of His blood? (pg 84)</vt:lpstr>
      <vt:lpstr>18. How does the Roman Catholic Church act similarly with their doctrine of “good counsels”? (pg 85-86)</vt:lpstr>
    </vt:vector>
  </TitlesOfParts>
  <Company>Ascension Lutheran Church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C.F.W. Walther</dc:title>
  <dc:creator>Rev. Paul Naumann</dc:creator>
  <cp:lastModifiedBy>Rev. Paul Naumann</cp:lastModifiedBy>
  <cp:revision>34</cp:revision>
  <dcterms:created xsi:type="dcterms:W3CDTF">2011-01-18T19:12:19Z</dcterms:created>
  <dcterms:modified xsi:type="dcterms:W3CDTF">2012-02-07T20:32:29Z</dcterms:modified>
</cp:coreProperties>
</file>